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5" r:id="rId3"/>
    <p:sldId id="257" r:id="rId4"/>
    <p:sldId id="279" r:id="rId5"/>
    <p:sldId id="280" r:id="rId6"/>
    <p:sldId id="281" r:id="rId7"/>
    <p:sldId id="282" r:id="rId8"/>
    <p:sldId id="283" r:id="rId9"/>
    <p:sldId id="284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4D4D"/>
    <a:srgbClr val="B92D14"/>
    <a:srgbClr val="35759D"/>
    <a:srgbClr val="35B19D"/>
    <a:srgbClr val="000000"/>
    <a:srgbClr val="006600"/>
    <a:srgbClr val="003300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6" autoAdjust="0"/>
    <p:restoredTop sz="95596" autoAdjust="0"/>
  </p:normalViewPr>
  <p:slideViewPr>
    <p:cSldViewPr>
      <p:cViewPr>
        <p:scale>
          <a:sx n="78" d="100"/>
          <a:sy n="78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371907E-08C1-4503-A88C-5910653FA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69354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7734B5-BF86-4752-90E3-F7020467F009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EC981C-B1C4-46E3-807B-EAA04AEA445C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C295DB-5DD5-4DC2-81B5-3CDAB136E730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4074105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5798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863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8017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4991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601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76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460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72398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82091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56494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00088" y="533400"/>
            <a:ext cx="5853112" cy="41148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/>
            <a:r>
              <a:rPr lang="en-US" sz="4000" dirty="0" smtClean="0">
                <a:solidFill>
                  <a:srgbClr val="006600"/>
                </a:solidFill>
              </a:rPr>
              <a:t>Pre-Kindergarten – Fifth Grade Professional Development </a:t>
            </a:r>
            <a:br>
              <a:rPr lang="en-US" sz="4000" dirty="0" smtClean="0">
                <a:solidFill>
                  <a:srgbClr val="006600"/>
                </a:solidFill>
              </a:rPr>
            </a:br>
            <a:r>
              <a:rPr lang="en-US" sz="4000" dirty="0">
                <a:solidFill>
                  <a:srgbClr val="006600"/>
                </a:solidFill>
              </a:rPr>
              <a:t/>
            </a:r>
            <a:br>
              <a:rPr lang="en-US" sz="4000" dirty="0">
                <a:solidFill>
                  <a:srgbClr val="006600"/>
                </a:solidFill>
              </a:rPr>
            </a:br>
            <a:r>
              <a:rPr lang="en-US" sz="4000" dirty="0" smtClean="0">
                <a:solidFill>
                  <a:srgbClr val="006600"/>
                </a:solidFill>
              </a:rPr>
              <a:t>Halifax County </a:t>
            </a:r>
            <a:br>
              <a:rPr lang="en-US" sz="4000" dirty="0" smtClean="0">
                <a:solidFill>
                  <a:srgbClr val="006600"/>
                </a:solidFill>
              </a:rPr>
            </a:br>
            <a:r>
              <a:rPr lang="en-US" sz="4000" dirty="0" smtClean="0">
                <a:solidFill>
                  <a:srgbClr val="006600"/>
                </a:solidFill>
              </a:rPr>
              <a:t>Summer 2012</a:t>
            </a:r>
            <a:br>
              <a:rPr lang="en-US" sz="4000" dirty="0" smtClean="0">
                <a:solidFill>
                  <a:srgbClr val="006600"/>
                </a:solidFill>
              </a:rPr>
            </a:br>
            <a:r>
              <a:rPr lang="en-US" sz="4000" dirty="0">
                <a:solidFill>
                  <a:srgbClr val="006600"/>
                </a:solidFill>
              </a:rPr>
              <a:t/>
            </a:r>
            <a:br>
              <a:rPr lang="en-US" sz="4000" dirty="0">
                <a:solidFill>
                  <a:srgbClr val="006600"/>
                </a:solidFill>
              </a:rPr>
            </a:br>
            <a:endParaRPr lang="ru-RU" sz="4000" dirty="0" smtClean="0">
              <a:solidFill>
                <a:srgbClr val="0066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17638"/>
            <a:ext cx="7315200" cy="1249362"/>
          </a:xfrm>
        </p:spPr>
        <p:txBody>
          <a:bodyPr/>
          <a:lstStyle/>
          <a:p>
            <a:pPr algn="ctr"/>
            <a:r>
              <a:rPr lang="en-US" dirty="0" smtClean="0"/>
              <a:t>Pre-kindergarten – Fifth Grade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43200"/>
            <a:ext cx="7315200" cy="3886200"/>
          </a:xfrm>
        </p:spPr>
        <p:txBody>
          <a:bodyPr/>
          <a:lstStyle/>
          <a:p>
            <a:r>
              <a:rPr lang="en-US" dirty="0" smtClean="0"/>
              <a:t>ALL PRESENTATIONS WILL BE POSTED TO THE WIKISPACE: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HCS-ICPD.WIKISPACES.COM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3523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1265238"/>
            <a:ext cx="7315200" cy="715962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6600"/>
                </a:solidFill>
              </a:rPr>
              <a:t>Pre-Kindergarten</a:t>
            </a:r>
            <a:endParaRPr lang="ru-RU" sz="4000" dirty="0" smtClean="0">
              <a:solidFill>
                <a:srgbClr val="006600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2133600"/>
            <a:ext cx="731520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ko-KR" sz="2000" dirty="0" smtClean="0">
                <a:latin typeface="Verdana" pitchFamily="34" charset="0"/>
                <a:ea typeface="굴림" charset="-127"/>
              </a:rPr>
              <a:t>Presenter:  Shayne Madison</a:t>
            </a:r>
          </a:p>
          <a:p>
            <a:pPr eaLnBrk="1" hangingPunct="1">
              <a:lnSpc>
                <a:spcPct val="80000"/>
              </a:lnSpc>
            </a:pPr>
            <a:endParaRPr lang="en-US" altLang="ko-KR" sz="2000" dirty="0" smtClean="0">
              <a:latin typeface="Verdana" pitchFamily="34" charset="0"/>
              <a:ea typeface="굴림" charset="-127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ko-KR" sz="2000" dirty="0" smtClean="0"/>
              <a:t>Topics Covered:</a:t>
            </a:r>
          </a:p>
          <a:p>
            <a:pPr lvl="1">
              <a:lnSpc>
                <a:spcPct val="80000"/>
              </a:lnSpc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Connections between </a:t>
            </a:r>
            <a:r>
              <a:rPr lang="en-US" altLang="ko-KR" sz="1600" dirty="0" err="1" smtClean="0">
                <a:latin typeface="Verdana" pitchFamily="34" charset="0"/>
                <a:ea typeface="굴림" charset="-127"/>
              </a:rPr>
              <a:t>PreK</a:t>
            </a:r>
            <a:r>
              <a:rPr lang="en-US" altLang="ko-KR" sz="1600" dirty="0" smtClean="0">
                <a:latin typeface="Verdana" pitchFamily="34" charset="0"/>
                <a:ea typeface="굴림" charset="-127"/>
              </a:rPr>
              <a:t> and Kindergarten</a:t>
            </a:r>
          </a:p>
          <a:p>
            <a:pPr lvl="1">
              <a:lnSpc>
                <a:spcPct val="80000"/>
              </a:lnSpc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How to teach shared reading and writing</a:t>
            </a:r>
          </a:p>
          <a:p>
            <a:pPr lvl="1">
              <a:lnSpc>
                <a:spcPct val="80000"/>
              </a:lnSpc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Linking the Early Learning Standards with the Common Core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Building vocabulary and reading through the Creative Curriculum unit planning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en-US" altLang="ko-KR" sz="1600" dirty="0">
              <a:latin typeface="Verdana" pitchFamily="34" charset="0"/>
              <a:ea typeface="굴림" charset="-127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Work Products: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ko-KR" sz="1200" dirty="0" smtClean="0">
                <a:latin typeface="Verdana" pitchFamily="34" charset="0"/>
                <a:ea typeface="굴림" charset="-127"/>
              </a:rPr>
              <a:t>Use Creative  Curriculum templates to develop lessons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ko-KR" sz="1200" dirty="0" smtClean="0">
                <a:latin typeface="Verdana" pitchFamily="34" charset="0"/>
                <a:ea typeface="굴림" charset="-127"/>
              </a:rPr>
              <a:t>Use newly purchased Prop Boxes to create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6600"/>
                </a:solidFill>
              </a:rPr>
              <a:t>MONDAY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30363"/>
            <a:ext cx="6934200" cy="4267200"/>
          </a:xfrm>
        </p:spPr>
        <p:txBody>
          <a:bodyPr/>
          <a:lstStyle/>
          <a:p>
            <a:r>
              <a:rPr lang="en-US" sz="1800" dirty="0" smtClean="0"/>
              <a:t>Kindergarten </a:t>
            </a:r>
            <a:r>
              <a:rPr lang="en-US" sz="1800" dirty="0"/>
              <a:t>teachers and teacher </a:t>
            </a:r>
            <a:r>
              <a:rPr lang="en-US" sz="1800" dirty="0" smtClean="0"/>
              <a:t>assistants (AM/PM):</a:t>
            </a:r>
          </a:p>
          <a:p>
            <a:pPr lvl="1"/>
            <a:r>
              <a:rPr lang="en-US" sz="1800" dirty="0" smtClean="0"/>
              <a:t>Topics Covered:</a:t>
            </a:r>
          </a:p>
          <a:p>
            <a:pPr lvl="2"/>
            <a:r>
              <a:rPr lang="en-US" sz="1800" dirty="0" smtClean="0"/>
              <a:t>Vocabulary development with DPI consultant Robin Ventura</a:t>
            </a:r>
          </a:p>
          <a:p>
            <a:pPr lvl="2"/>
            <a:r>
              <a:rPr lang="en-US" sz="1800" dirty="0" smtClean="0"/>
              <a:t>Comprehension with DPI consultant Susan Frazier</a:t>
            </a:r>
          </a:p>
          <a:p>
            <a:pPr marL="914400" lvl="2" indent="0">
              <a:buNone/>
            </a:pPr>
            <a:endParaRPr lang="en-US" sz="1800" dirty="0"/>
          </a:p>
          <a:p>
            <a:r>
              <a:rPr lang="en-US" sz="1800" u="sng" dirty="0"/>
              <a:t>Monday 6th (PM) </a:t>
            </a:r>
            <a:r>
              <a:rPr lang="en-US" sz="1800" dirty="0"/>
              <a:t>– </a:t>
            </a:r>
          </a:p>
          <a:p>
            <a:pPr lvl="1"/>
            <a:r>
              <a:rPr lang="en-US" sz="1800" dirty="0"/>
              <a:t>Each grade level will provide the SAME </a:t>
            </a:r>
            <a:r>
              <a:rPr lang="en-US" sz="1800" dirty="0" err="1"/>
              <a:t>powerpoint</a:t>
            </a:r>
            <a:r>
              <a:rPr lang="en-US" sz="1800" dirty="0"/>
              <a:t> overview for ELA</a:t>
            </a:r>
          </a:p>
          <a:p>
            <a:pPr lvl="1"/>
            <a:r>
              <a:rPr lang="en-US" sz="1800" dirty="0"/>
              <a:t>Then, each grade level will ADD the information pertinent to the grade level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ko-KR" sz="1800" dirty="0" smtClean="0">
              <a:solidFill>
                <a:srgbClr val="4D4D4D"/>
              </a:solidFill>
              <a:latin typeface="Verdana" pitchFamily="34" charset="0"/>
              <a:ea typeface="굴림" charset="-127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1800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3152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(</a:t>
            </a:r>
            <a:r>
              <a:rPr lang="en-US" sz="1600" dirty="0"/>
              <a:t>AM)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600" dirty="0"/>
              <a:t>VETERAN K-2 teachers will receive DIBELS NEXT updates by Wireless Generation consultants, Carolyn Southerland and Carla Casteen</a:t>
            </a:r>
          </a:p>
          <a:p>
            <a:r>
              <a:rPr lang="en-US" sz="1600" dirty="0"/>
              <a:t>K-1 teacher assistants will receive two (3 hour) sessions on vocabulary development and comprehension provided by DPI consultant Robin Ventura and DPI Consultant Susan Frazier</a:t>
            </a:r>
          </a:p>
          <a:p>
            <a:r>
              <a:rPr lang="en-US" sz="1400" dirty="0"/>
              <a:t>3-5 teachers will receive NWEA/MAP updates by NWEA </a:t>
            </a:r>
            <a:r>
              <a:rPr lang="en-US" sz="1400" dirty="0" smtClean="0"/>
              <a:t>consultants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(PM</a:t>
            </a:r>
            <a:r>
              <a:rPr lang="en-US" sz="1400" dirty="0"/>
              <a:t>) </a:t>
            </a:r>
            <a:r>
              <a:rPr lang="en-US" sz="1400" dirty="0" smtClean="0"/>
              <a:t>–</a:t>
            </a:r>
            <a:endParaRPr lang="en-US" sz="1400" dirty="0"/>
          </a:p>
          <a:p>
            <a:r>
              <a:rPr lang="en-US" sz="1600" dirty="0"/>
              <a:t>K-1 teacher assistants will receive two (3 hour) sessions on vocabulary development and comprehension provided by DPI consultant Robin Ventura and DPI Consultant Susan Frazier</a:t>
            </a:r>
          </a:p>
          <a:p>
            <a:r>
              <a:rPr lang="en-US" sz="1600" dirty="0"/>
              <a:t>2-5 teachers will receive NWEA/MAP updates by NWEA </a:t>
            </a:r>
            <a:r>
              <a:rPr lang="en-US" sz="1600" dirty="0" smtClean="0"/>
              <a:t>consultants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659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(AM</a:t>
            </a:r>
            <a:r>
              <a:rPr lang="en-US" sz="1600" dirty="0"/>
              <a:t>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600" dirty="0"/>
              <a:t>K-5 teachers and teacher assistants will meet in grade level teams to receive the SAME overview for ELA &amp; Science plus pertinent grade level information provided by ALL instructional </a:t>
            </a:r>
            <a:r>
              <a:rPr lang="en-US" sz="1600" dirty="0" smtClean="0"/>
              <a:t>coaches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(PM</a:t>
            </a:r>
            <a:r>
              <a:rPr lang="en-US" sz="1600" dirty="0"/>
              <a:t>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600" dirty="0"/>
              <a:t>K-5 teachers and teacher assistants will work together to create units and lessons with the guidance and support of instructional coaches – a template will be shared for consistency and uniformity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98518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(AM</a:t>
            </a:r>
            <a:r>
              <a:rPr lang="en-US" sz="1600" dirty="0"/>
              <a:t>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800" dirty="0"/>
              <a:t>K-5 teachers and teacher assistants will meet in grade level teams to receive the SAME overview for ELA &amp; Social Studies plus pertinent grade level information provided by ALL instructional </a:t>
            </a:r>
            <a:r>
              <a:rPr lang="en-US" sz="1800" dirty="0" smtClean="0"/>
              <a:t>coaches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600" dirty="0" smtClean="0"/>
              <a:t>(PM</a:t>
            </a:r>
            <a:r>
              <a:rPr lang="en-US" sz="1600" dirty="0"/>
              <a:t>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800" dirty="0"/>
              <a:t>K-5 teachers and teacher assistants will work together to create units and lessons with the guidance and support of instructional coaches – a template will be shared for consistency and uniformity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247764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3152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( </a:t>
            </a:r>
            <a:r>
              <a:rPr lang="en-US" sz="1600" dirty="0"/>
              <a:t>AM) –</a:t>
            </a:r>
          </a:p>
          <a:p>
            <a:r>
              <a:rPr lang="en-US" sz="1600" dirty="0" err="1"/>
              <a:t>PreK</a:t>
            </a:r>
            <a:r>
              <a:rPr lang="en-US" sz="1600" dirty="0"/>
              <a:t> teachers and teacher assistants – with </a:t>
            </a:r>
            <a:r>
              <a:rPr lang="en-US" sz="1600" dirty="0" smtClean="0"/>
              <a:t>Shayne </a:t>
            </a:r>
            <a:r>
              <a:rPr lang="en-US" sz="1600" dirty="0"/>
              <a:t>Madison?????</a:t>
            </a:r>
          </a:p>
          <a:p>
            <a:r>
              <a:rPr lang="en-US" sz="1600" dirty="0"/>
              <a:t>K-5 teachers and teacher assistants will meet in grade level teams to receive the SAME overview for ELA &amp; Math plus pertinent grade level information provided by ALL instructional coaches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(PM</a:t>
            </a:r>
            <a:r>
              <a:rPr lang="en-US" sz="1600" dirty="0"/>
              <a:t>) –</a:t>
            </a:r>
          </a:p>
          <a:p>
            <a:r>
              <a:rPr lang="en-US" sz="1600" dirty="0" err="1"/>
              <a:t>PreK</a:t>
            </a:r>
            <a:r>
              <a:rPr lang="en-US" sz="1600" dirty="0"/>
              <a:t> teachers and teacher assistants – with </a:t>
            </a:r>
            <a:r>
              <a:rPr lang="en-US" sz="1600" dirty="0" smtClean="0"/>
              <a:t>Shayne </a:t>
            </a:r>
            <a:r>
              <a:rPr lang="en-US" sz="1600" dirty="0"/>
              <a:t>Madison????</a:t>
            </a:r>
          </a:p>
          <a:p>
            <a:r>
              <a:rPr lang="en-US" sz="1600" dirty="0"/>
              <a:t>K-5 teachers and teacher assistants will work together to create units and lessons with the guidance and support of instructional coaches – a template will be shared for consistency and uniformity</a:t>
            </a:r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285083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*LITERACY STRATEGIES WILL BE EMBEDDED IN ALL CONTENT AREAS EACH DAY*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 *Master </a:t>
            </a:r>
            <a:r>
              <a:rPr lang="en-US" dirty="0"/>
              <a:t>Teachers will be invited to participate in co-presenting in ALL grade </a:t>
            </a:r>
            <a:r>
              <a:rPr lang="en-US" dirty="0" smtClean="0"/>
              <a:t>levels*</a:t>
            </a: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308829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808080"/>
      </a:dk1>
      <a:lt1>
        <a:srgbClr val="FFFFFF"/>
      </a:lt1>
      <a:dk2>
        <a:srgbClr val="808080"/>
      </a:dk2>
      <a:lt2>
        <a:srgbClr val="167EDC"/>
      </a:lt2>
      <a:accent1>
        <a:srgbClr val="2DC010"/>
      </a:accent1>
      <a:accent2>
        <a:srgbClr val="EE0077"/>
      </a:accent2>
      <a:accent3>
        <a:srgbClr val="FFFFFF"/>
      </a:accent3>
      <a:accent4>
        <a:srgbClr val="6C6C6C"/>
      </a:accent4>
      <a:accent5>
        <a:srgbClr val="ADDCAA"/>
      </a:accent5>
      <a:accent6>
        <a:srgbClr val="D8006B"/>
      </a:accent6>
      <a:hlink>
        <a:srgbClr val="FDA609"/>
      </a:hlink>
      <a:folHlink>
        <a:srgbClr val="808080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23</TotalTime>
  <Words>495</Words>
  <Application>Microsoft Office PowerPoint</Application>
  <PresentationFormat>On-screen Show (4:3)</PresentationFormat>
  <Paragraphs>62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powerpoint-template</vt:lpstr>
      <vt:lpstr>Pre-Kindergarten – Fifth Grade Professional Development   Halifax County  Summer 2012  </vt:lpstr>
      <vt:lpstr>Pre-kindergarten – Fifth Grade </vt:lpstr>
      <vt:lpstr>Pre-Kindergarten</vt:lpstr>
      <vt:lpstr>MONDAY</vt:lpstr>
      <vt:lpstr>TUESDAY</vt:lpstr>
      <vt:lpstr>WEDNESDAY</vt:lpstr>
      <vt:lpstr>THURSDAY</vt:lpstr>
      <vt:lpstr>FRIDAY</vt:lpstr>
      <vt:lpstr>NOTES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Pre-Kindergarten – Fifth Grade Professional Development   Halifax County</dc:title>
  <dc:creator>Susan Frazier</dc:creator>
  <cp:lastModifiedBy> </cp:lastModifiedBy>
  <cp:revision>6</cp:revision>
  <dcterms:created xsi:type="dcterms:W3CDTF">2012-06-14T17:20:32Z</dcterms:created>
  <dcterms:modified xsi:type="dcterms:W3CDTF">2012-06-14T17:56:19Z</dcterms:modified>
</cp:coreProperties>
</file>